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312" r:id="rId3"/>
    <p:sldId id="311" r:id="rId4"/>
    <p:sldId id="313" r:id="rId5"/>
    <p:sldId id="319" r:id="rId6"/>
    <p:sldId id="314" r:id="rId7"/>
    <p:sldId id="315" r:id="rId8"/>
    <p:sldId id="320" r:id="rId9"/>
    <p:sldId id="316" r:id="rId10"/>
    <p:sldId id="317" r:id="rId11"/>
    <p:sldId id="271" r:id="rId12"/>
    <p:sldId id="31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4495"/>
    <a:srgbClr val="B8005C"/>
    <a:srgbClr val="EAEBF6"/>
    <a:srgbClr val="C9CBE9"/>
    <a:srgbClr val="C2BB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1698" y="-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95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36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9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89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74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7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2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05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0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20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059E-8CD0-4E9D-9644-A1BC594325EF}" type="datetimeFigureOut">
              <a:rPr lang="ru-RU" smtClean="0"/>
              <a:pPr/>
              <a:t>23.01.2025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80489-3B50-4480-8551-F1D31FB92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54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rcn24?ysclid=lup81eb2ga292546316" TargetMode="External"/><Relationship Id="rId2" Type="http://schemas.openxmlformats.org/officeDocument/2006/relationships/hyperlink" Target="https://vk.com/rcn24?ysclid=lup80qghj913537208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jkum.ru/images/articles/2019-1/_2019_1_17-25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599" y="3547694"/>
            <a:ext cx="9144000" cy="6493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ru-RU" sz="4900" dirty="0">
                <a:solidFill>
                  <a:srgbClr val="B8005C"/>
                </a:solidFill>
                <a:latin typeface="Impact" panose="020B0806030902050204" pitchFamily="34" charset="0"/>
                <a:ea typeface="+mn-ea"/>
                <a:cs typeface="+mn-cs"/>
              </a:rPr>
              <a:t>Название практики: </a:t>
            </a:r>
            <a:r>
              <a:rPr lang="ru-RU" sz="4800" dirty="0">
                <a:solidFill>
                  <a:srgbClr val="3D4495"/>
                </a:solidFill>
                <a:latin typeface="Impact" panose="020B0806030902050204" pitchFamily="34" charset="0"/>
              </a:rPr>
              <a:t/>
            </a:r>
            <a:br>
              <a:rPr lang="ru-RU" sz="4800" dirty="0">
                <a:solidFill>
                  <a:srgbClr val="3D4495"/>
                </a:solidFill>
                <a:latin typeface="Impact" panose="020B0806030902050204" pitchFamily="34" charset="0"/>
              </a:rPr>
            </a:br>
            <a:r>
              <a:rPr lang="ru-RU" sz="4800" dirty="0" smtClean="0">
                <a:solidFill>
                  <a:srgbClr val="3D4495"/>
                </a:solidFill>
                <a:latin typeface="Impact" panose="020B0806030902050204" pitchFamily="34" charset="0"/>
              </a:rPr>
              <a:t>                   </a:t>
            </a:r>
            <a:r>
              <a:rPr lang="ru-RU" sz="5300" dirty="0" smtClean="0">
                <a:solidFill>
                  <a:srgbClr val="3D4495"/>
                </a:solidFill>
                <a:latin typeface="Impact" panose="020B0806030902050204" pitchFamily="34" charset="0"/>
              </a:rPr>
              <a:t>«Мастер своего дела»</a:t>
            </a:r>
            <a:endParaRPr lang="ru-RU" sz="53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13" name="Подзаголовок 12">
            <a:extLst>
              <a:ext uri="{FF2B5EF4-FFF2-40B4-BE49-F238E27FC236}">
                <a16:creationId xmlns="" xmlns:a16="http://schemas.microsoft.com/office/drawing/2014/main" id="{6434D547-89CE-62C3-114B-BA4840C6D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0567" y="4538840"/>
            <a:ext cx="6687575" cy="1429697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b="1" dirty="0" smtClean="0">
                <a:solidFill>
                  <a:srgbClr val="3D4495"/>
                </a:solidFill>
              </a:rPr>
              <a:t>Автор: </a:t>
            </a:r>
            <a:endParaRPr lang="ru-RU" b="1" dirty="0">
              <a:solidFill>
                <a:srgbClr val="3D4495"/>
              </a:solidFill>
            </a:endParaRPr>
          </a:p>
          <a:p>
            <a:pPr algn="l"/>
            <a:r>
              <a:rPr lang="ru-RU" dirty="0" smtClean="0">
                <a:solidFill>
                  <a:srgbClr val="3D4495"/>
                </a:solidFill>
              </a:rPr>
              <a:t>Бабкова </a:t>
            </a:r>
            <a:r>
              <a:rPr lang="ru-RU" dirty="0" smtClean="0">
                <a:solidFill>
                  <a:srgbClr val="3D4495"/>
                </a:solidFill>
              </a:rPr>
              <a:t>Елена Александровна, директор</a:t>
            </a:r>
            <a:endParaRPr lang="ru-RU" dirty="0">
              <a:solidFill>
                <a:srgbClr val="3D4495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1305188" y="1583709"/>
            <a:ext cx="8026154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МБОУ ДО Абанский центр дополнительного образования и профессионального обучения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рактики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наставничества 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342900" y="1164147"/>
            <a:ext cx="9124950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Результаты и эффекты в ходе реализации практики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429125" y="2581275"/>
            <a:ext cx="4181475" cy="349567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                                                        </a:t>
            </a:r>
            <a:r>
              <a:rPr lang="ru-RU" dirty="0" smtClean="0"/>
              <a:t>Наставник - Толпинский Вячеслав Анатольевич, победитель муниципального этапа краевого конкурса профессионального мастерства «Учитель года – 2024» в номинации «Лучший наставник»</a:t>
            </a:r>
            <a:endParaRPr lang="ru-RU" dirty="0"/>
          </a:p>
        </p:txBody>
      </p:sp>
      <p:pic>
        <p:nvPicPr>
          <p:cNvPr id="1026" name="Picture 2" descr="C:\Users\Андрей\Desktop\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9" y="1905000"/>
            <a:ext cx="3640931" cy="4854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60AB489-4A02-13C7-7972-B31F11ACACAE}"/>
              </a:ext>
            </a:extLst>
          </p:cNvPr>
          <p:cNvSpPr txBox="1"/>
          <p:nvPr/>
        </p:nvSpPr>
        <p:spPr>
          <a:xfrm>
            <a:off x="603526" y="529309"/>
            <a:ext cx="7064829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4400" dirty="0">
                <a:solidFill>
                  <a:srgbClr val="3D4495"/>
                </a:solidFill>
                <a:latin typeface="Impact" panose="020B0806030902050204" pitchFamily="34" charset="0"/>
                <a:ea typeface="+mj-ea"/>
                <a:cs typeface="+mj-cs"/>
              </a:rPr>
              <a:t>Наши контакты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F39C5DE-45C7-46DF-925D-D5DA1199CCF9}"/>
              </a:ext>
            </a:extLst>
          </p:cNvPr>
          <p:cNvSpPr/>
          <p:nvPr/>
        </p:nvSpPr>
        <p:spPr>
          <a:xfrm>
            <a:off x="1487482" y="4529454"/>
            <a:ext cx="2903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3D4495"/>
                </a:solidFill>
              </a:rPr>
              <a:t>Сайт МБОУ ДО </a:t>
            </a:r>
            <a:r>
              <a:rPr lang="ru-RU" dirty="0" err="1" smtClean="0">
                <a:solidFill>
                  <a:srgbClr val="3D4495"/>
                </a:solidFill>
              </a:rPr>
              <a:t>Абанский</a:t>
            </a:r>
            <a:r>
              <a:rPr lang="ru-RU" dirty="0" smtClean="0">
                <a:solidFill>
                  <a:srgbClr val="3D4495"/>
                </a:solidFill>
              </a:rPr>
              <a:t> </a:t>
            </a:r>
            <a:r>
              <a:rPr lang="ru-RU" dirty="0" err="1" smtClean="0">
                <a:solidFill>
                  <a:srgbClr val="3D4495"/>
                </a:solidFill>
              </a:rPr>
              <a:t>ЦДОиПО</a:t>
            </a:r>
            <a:endParaRPr lang="ru-RU" dirty="0">
              <a:solidFill>
                <a:srgbClr val="3D4495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BB7A029E-1F2E-47A1-858C-CE04BE27219C}"/>
              </a:ext>
            </a:extLst>
          </p:cNvPr>
          <p:cNvSpPr/>
          <p:nvPr/>
        </p:nvSpPr>
        <p:spPr>
          <a:xfrm>
            <a:off x="9258300" y="2943154"/>
            <a:ext cx="27821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D4495"/>
                </a:solidFill>
              </a:rPr>
              <a:t>Группа </a:t>
            </a:r>
            <a:r>
              <a:rPr lang="ru-RU" dirty="0" err="1" smtClean="0">
                <a:solidFill>
                  <a:srgbClr val="3D4495"/>
                </a:solidFill>
              </a:rPr>
              <a:t>Вконтакте</a:t>
            </a:r>
            <a:r>
              <a:rPr lang="ru-RU" dirty="0" smtClean="0">
                <a:solidFill>
                  <a:srgbClr val="3D4495"/>
                </a:solidFill>
              </a:rPr>
              <a:t>:</a:t>
            </a:r>
            <a:r>
              <a:rPr lang="ru-RU" dirty="0">
                <a:solidFill>
                  <a:srgbClr val="3D449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dirty="0" smtClean="0">
                <a:solidFill>
                  <a:srgbClr val="3D4495"/>
                </a:solidFill>
              </a:rPr>
              <a:t>МБОУ ДО </a:t>
            </a:r>
            <a:r>
              <a:rPr lang="ru-RU" dirty="0" err="1" smtClean="0">
                <a:solidFill>
                  <a:srgbClr val="3D4495"/>
                </a:solidFill>
              </a:rPr>
              <a:t>Абанский</a:t>
            </a:r>
            <a:r>
              <a:rPr lang="ru-RU" dirty="0" smtClean="0">
                <a:solidFill>
                  <a:srgbClr val="3D4495"/>
                </a:solidFill>
              </a:rPr>
              <a:t> </a:t>
            </a:r>
            <a:r>
              <a:rPr lang="ru-RU" dirty="0" err="1" smtClean="0">
                <a:solidFill>
                  <a:srgbClr val="3D4495"/>
                </a:solidFill>
              </a:rPr>
              <a:t>ЦДОиПО</a:t>
            </a:r>
            <a:r>
              <a:rPr lang="ru-RU" dirty="0" smtClean="0">
                <a:solidFill>
                  <a:srgbClr val="3D4495"/>
                </a:solidFill>
              </a:rPr>
              <a:t> </a:t>
            </a:r>
            <a:r>
              <a:rPr lang="ru-RU" dirty="0" smtClean="0">
                <a:solidFill>
                  <a:srgbClr val="3D449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</a:t>
            </a:r>
            <a:r>
              <a:rPr lang="en-US" dirty="0" smtClean="0">
                <a:solidFill>
                  <a:srgbClr val="3D449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vk.com</a:t>
            </a:r>
            <a:r>
              <a:rPr lang="en-US" dirty="0">
                <a:solidFill>
                  <a:srgbClr val="3D449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)</a:t>
            </a:r>
            <a:r>
              <a:rPr lang="ru-RU" dirty="0">
                <a:solidFill>
                  <a:srgbClr val="3D449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endParaRPr lang="ru-RU" dirty="0">
              <a:solidFill>
                <a:srgbClr val="3D4495"/>
              </a:solidFill>
            </a:endParaRPr>
          </a:p>
        </p:txBody>
      </p:sp>
      <p:sp>
        <p:nvSpPr>
          <p:cNvPr id="13" name="Freeform 31">
            <a:extLst>
              <a:ext uri="{FF2B5EF4-FFF2-40B4-BE49-F238E27FC236}">
                <a16:creationId xmlns="" xmlns:a16="http://schemas.microsoft.com/office/drawing/2014/main" id="{566E88DD-E14D-4A07-81A6-B3AD8A93B6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2746752" y="5035255"/>
            <a:ext cx="6593303" cy="3708738"/>
          </a:xfrm>
          <a:custGeom>
            <a:avLst/>
            <a:gdLst>
              <a:gd name="T0" fmla="*/ 1305 w 2610"/>
              <a:gd name="T1" fmla="*/ 0 h 1470"/>
              <a:gd name="T2" fmla="*/ 1305 w 2610"/>
              <a:gd name="T3" fmla="*/ 0 h 1470"/>
              <a:gd name="T4" fmla="*/ 1305 w 2610"/>
              <a:gd name="T5" fmla="*/ 0 h 1470"/>
              <a:gd name="T6" fmla="*/ 0 w 2610"/>
              <a:gd name="T7" fmla="*/ 1305 h 1470"/>
              <a:gd name="T8" fmla="*/ 0 w 2610"/>
              <a:gd name="T9" fmla="*/ 1469 h 1470"/>
              <a:gd name="T10" fmla="*/ 2609 w 2610"/>
              <a:gd name="T11" fmla="*/ 1469 h 1470"/>
              <a:gd name="T12" fmla="*/ 2609 w 2610"/>
              <a:gd name="T13" fmla="*/ 1305 h 1470"/>
              <a:gd name="T14" fmla="*/ 2609 w 2610"/>
              <a:gd name="T15" fmla="*/ 1305 h 1470"/>
              <a:gd name="T16" fmla="*/ 1305 w 2610"/>
              <a:gd name="T17" fmla="*/ 0 h 1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10" h="1470">
                <a:moveTo>
                  <a:pt x="1305" y="0"/>
                </a:moveTo>
                <a:lnTo>
                  <a:pt x="1305" y="0"/>
                </a:lnTo>
                <a:lnTo>
                  <a:pt x="1305" y="0"/>
                </a:lnTo>
                <a:cubicBezTo>
                  <a:pt x="584" y="0"/>
                  <a:pt x="0" y="584"/>
                  <a:pt x="0" y="1305"/>
                </a:cubicBezTo>
                <a:lnTo>
                  <a:pt x="0" y="1469"/>
                </a:lnTo>
                <a:lnTo>
                  <a:pt x="2609" y="1469"/>
                </a:lnTo>
                <a:lnTo>
                  <a:pt x="2609" y="1305"/>
                </a:lnTo>
                <a:lnTo>
                  <a:pt x="2609" y="1305"/>
                </a:lnTo>
                <a:cubicBezTo>
                  <a:pt x="2609" y="584"/>
                  <a:pt x="2025" y="0"/>
                  <a:pt x="1305" y="0"/>
                </a:cubicBezTo>
              </a:path>
            </a:pathLst>
          </a:custGeom>
          <a:solidFill>
            <a:srgbClr val="E3235E">
              <a:alpha val="15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grpSp>
        <p:nvGrpSpPr>
          <p:cNvPr id="15" name="Group 1">
            <a:extLst>
              <a:ext uri="{FF2B5EF4-FFF2-40B4-BE49-F238E27FC236}">
                <a16:creationId xmlns="" xmlns:a16="http://schemas.microsoft.com/office/drawing/2014/main" id="{215684EE-B9C6-46D9-903D-C222198D046A}"/>
              </a:ext>
            </a:extLst>
          </p:cNvPr>
          <p:cNvGrpSpPr/>
          <p:nvPr/>
        </p:nvGrpSpPr>
        <p:grpSpPr>
          <a:xfrm>
            <a:off x="11487891" y="-1645456"/>
            <a:ext cx="2743260" cy="2286050"/>
            <a:chOff x="9323448" y="3182201"/>
            <a:chExt cx="4320000" cy="3600000"/>
          </a:xfrm>
        </p:grpSpPr>
        <p:cxnSp>
          <p:nvCxnSpPr>
            <p:cNvPr id="16" name="Straight Connector 2">
              <a:extLst>
                <a:ext uri="{FF2B5EF4-FFF2-40B4-BE49-F238E27FC236}">
                  <a16:creationId xmlns="" xmlns:a16="http://schemas.microsoft.com/office/drawing/2014/main" id="{EA62AAD7-56E2-46A4-A5DC-47F28D7F4745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0307706" y="3182201"/>
              <a:ext cx="0" cy="360000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3">
              <a:extLst>
                <a:ext uri="{FF2B5EF4-FFF2-40B4-BE49-F238E27FC236}">
                  <a16:creationId xmlns="" xmlns:a16="http://schemas.microsoft.com/office/drawing/2014/main" id="{47E2C287-2E90-4679-AF7B-F7F7B19C0A2C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1154164" y="3182201"/>
              <a:ext cx="0" cy="360000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4">
              <a:extLst>
                <a:ext uri="{FF2B5EF4-FFF2-40B4-BE49-F238E27FC236}">
                  <a16:creationId xmlns="" xmlns:a16="http://schemas.microsoft.com/office/drawing/2014/main" id="{3BC4A0B7-1324-4FAF-A990-378779816B4F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2000622" y="3182201"/>
              <a:ext cx="0" cy="360000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5">
              <a:extLst>
                <a:ext uri="{FF2B5EF4-FFF2-40B4-BE49-F238E27FC236}">
                  <a16:creationId xmlns="" xmlns:a16="http://schemas.microsoft.com/office/drawing/2014/main" id="{67161AED-5E2D-4A15-9252-0AD912FBFF37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2847080" y="3182201"/>
              <a:ext cx="0" cy="360000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6">
              <a:extLst>
                <a:ext uri="{FF2B5EF4-FFF2-40B4-BE49-F238E27FC236}">
                  <a16:creationId xmlns="" xmlns:a16="http://schemas.microsoft.com/office/drawing/2014/main" id="{FFEA9829-9026-4D01-9690-20300E77A712}"/>
                </a:ext>
              </a:extLst>
            </p:cNvPr>
            <p:cNvCxnSpPr>
              <a:cxnSpLocks/>
            </p:cNvCxnSpPr>
            <p:nvPr/>
          </p:nvCxnSpPr>
          <p:spPr>
            <a:xfrm>
              <a:off x="9323448" y="4025534"/>
              <a:ext cx="4320000" cy="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7">
              <a:extLst>
                <a:ext uri="{FF2B5EF4-FFF2-40B4-BE49-F238E27FC236}">
                  <a16:creationId xmlns="" xmlns:a16="http://schemas.microsoft.com/office/drawing/2014/main" id="{8C1EB2B4-E635-481C-8138-1BE7F046452A}"/>
                </a:ext>
              </a:extLst>
            </p:cNvPr>
            <p:cNvCxnSpPr>
              <a:cxnSpLocks/>
            </p:cNvCxnSpPr>
            <p:nvPr/>
          </p:nvCxnSpPr>
          <p:spPr>
            <a:xfrm>
              <a:off x="9323448" y="5225534"/>
              <a:ext cx="4320000" cy="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8">
              <a:extLst>
                <a:ext uri="{FF2B5EF4-FFF2-40B4-BE49-F238E27FC236}">
                  <a16:creationId xmlns="" xmlns:a16="http://schemas.microsoft.com/office/drawing/2014/main" id="{F2436AC0-BA83-4F18-B263-94B0248E7E35}"/>
                </a:ext>
              </a:extLst>
            </p:cNvPr>
            <p:cNvCxnSpPr>
              <a:cxnSpLocks/>
            </p:cNvCxnSpPr>
            <p:nvPr/>
          </p:nvCxnSpPr>
          <p:spPr>
            <a:xfrm>
              <a:off x="9323448" y="5825534"/>
              <a:ext cx="4320000" cy="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9">
              <a:extLst>
                <a:ext uri="{FF2B5EF4-FFF2-40B4-BE49-F238E27FC236}">
                  <a16:creationId xmlns="" xmlns:a16="http://schemas.microsoft.com/office/drawing/2014/main" id="{00BB4F5F-1236-4C76-8811-AE66618222F5}"/>
                </a:ext>
              </a:extLst>
            </p:cNvPr>
            <p:cNvCxnSpPr>
              <a:cxnSpLocks/>
            </p:cNvCxnSpPr>
            <p:nvPr/>
          </p:nvCxnSpPr>
          <p:spPr>
            <a:xfrm>
              <a:off x="9323448" y="4625534"/>
              <a:ext cx="4320000" cy="0"/>
            </a:xfrm>
            <a:prstGeom prst="line">
              <a:avLst/>
            </a:prstGeom>
            <a:ln w="63500" cap="rnd">
              <a:solidFill>
                <a:srgbClr val="3D4495">
                  <a:alpha val="5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">
            <a:extLst>
              <a:ext uri="{FF2B5EF4-FFF2-40B4-BE49-F238E27FC236}">
                <a16:creationId xmlns="" xmlns:a16="http://schemas.microsoft.com/office/drawing/2014/main" id="{6D5CDA46-5E66-4815-A5C6-FEB4B6153EA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5203260" y="5573664"/>
            <a:ext cx="7304796" cy="6833931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pic>
        <p:nvPicPr>
          <p:cNvPr id="2050" name="Picture 2" descr="C:\Users\Андрей\Desktop\наш сайт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6388" y="1604963"/>
            <a:ext cx="2676525" cy="2676525"/>
          </a:xfrm>
          <a:prstGeom prst="rect">
            <a:avLst/>
          </a:prstGeom>
          <a:noFill/>
        </p:spPr>
      </p:pic>
      <p:pic>
        <p:nvPicPr>
          <p:cNvPr id="2052" name="Picture 4" descr="C:\Users\Андрей\AppData\Local\Packages\Microsoft.Windows.Photos_8wekyb3d8bbwe\TempState\ShareServiceTempFolder\qr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44989" y="1076324"/>
            <a:ext cx="3275186" cy="46337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190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599" y="3547694"/>
            <a:ext cx="9144000" cy="6493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ru-RU" sz="4900" dirty="0">
                <a:solidFill>
                  <a:srgbClr val="B8005C"/>
                </a:solidFill>
                <a:latin typeface="Impact" panose="020B0806030902050204" pitchFamily="34" charset="0"/>
                <a:ea typeface="+mn-ea"/>
                <a:cs typeface="+mn-cs"/>
              </a:rPr>
              <a:t>Название практики: </a:t>
            </a:r>
            <a:r>
              <a:rPr lang="ru-RU" sz="4800" dirty="0">
                <a:solidFill>
                  <a:srgbClr val="3D4495"/>
                </a:solidFill>
                <a:latin typeface="Impact" panose="020B0806030902050204" pitchFamily="34" charset="0"/>
              </a:rPr>
              <a:t/>
            </a:r>
            <a:br>
              <a:rPr lang="ru-RU" sz="4800" dirty="0">
                <a:solidFill>
                  <a:srgbClr val="3D4495"/>
                </a:solidFill>
                <a:latin typeface="Impact" panose="020B0806030902050204" pitchFamily="34" charset="0"/>
              </a:rPr>
            </a:br>
            <a:r>
              <a:rPr lang="ru-RU" sz="4800" dirty="0" smtClean="0">
                <a:solidFill>
                  <a:srgbClr val="3D4495"/>
                </a:solidFill>
                <a:latin typeface="Impact" panose="020B0806030902050204" pitchFamily="34" charset="0"/>
              </a:rPr>
              <a:t>                   </a:t>
            </a:r>
            <a:r>
              <a:rPr lang="ru-RU" sz="5300" dirty="0" smtClean="0">
                <a:solidFill>
                  <a:srgbClr val="3D4495"/>
                </a:solidFill>
                <a:latin typeface="Impact" panose="020B0806030902050204" pitchFamily="34" charset="0"/>
              </a:rPr>
              <a:t>«Мастер своего дела»</a:t>
            </a:r>
            <a:endParaRPr lang="ru-RU" sz="53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13" name="Подзаголовок 12">
            <a:extLst>
              <a:ext uri="{FF2B5EF4-FFF2-40B4-BE49-F238E27FC236}">
                <a16:creationId xmlns="" xmlns:a16="http://schemas.microsoft.com/office/drawing/2014/main" id="{6434D547-89CE-62C3-114B-BA4840C6D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0567" y="4538840"/>
            <a:ext cx="6687575" cy="1429697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b="1" dirty="0" smtClean="0">
                <a:solidFill>
                  <a:srgbClr val="3D4495"/>
                </a:solidFill>
              </a:rPr>
              <a:t>Автор: </a:t>
            </a:r>
            <a:endParaRPr lang="ru-RU" b="1" dirty="0">
              <a:solidFill>
                <a:srgbClr val="3D4495"/>
              </a:solidFill>
            </a:endParaRPr>
          </a:p>
          <a:p>
            <a:pPr algn="l"/>
            <a:r>
              <a:rPr lang="ru-RU" dirty="0" smtClean="0">
                <a:solidFill>
                  <a:srgbClr val="3D4495"/>
                </a:solidFill>
              </a:rPr>
              <a:t>Бабкова </a:t>
            </a:r>
            <a:r>
              <a:rPr lang="ru-RU" dirty="0" smtClean="0">
                <a:solidFill>
                  <a:srgbClr val="3D4495"/>
                </a:solidFill>
              </a:rPr>
              <a:t>Елена Александровна, директор</a:t>
            </a:r>
            <a:endParaRPr lang="ru-RU" dirty="0">
              <a:solidFill>
                <a:srgbClr val="3D4495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1305188" y="1583709"/>
            <a:ext cx="8026154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МБОУ ДО Абанский центр дополнительного образования и профессионального обучения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рактики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наставничества 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1127635" y="1219725"/>
            <a:ext cx="8026154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Актуальность практики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54495" y="2166151"/>
            <a:ext cx="8969404" cy="401270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- Уровень квалификации будущего водителя, в основном, развивается в процессе практического обучения вождению автомобиля, поэтому особое место и роль отводится мастеру производственного обучения;</a:t>
            </a:r>
          </a:p>
          <a:p>
            <a:pPr algn="just"/>
            <a:r>
              <a:rPr lang="ru-RU" dirty="0" smtClean="0"/>
              <a:t>- насколько грамотный специалист в профессиональном и личностном аспектах будет работать в учреждении, зависит качество обучения и воспитания юного водителя;</a:t>
            </a:r>
          </a:p>
          <a:p>
            <a:pPr algn="just"/>
            <a:r>
              <a:rPr lang="ru-RU" dirty="0" smtClean="0"/>
              <a:t>- штатное расписание состоит на 72% из должностей «мастера производственного обучения» (обучение вождению категории «В» и «С»).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1136513" y="1459422"/>
            <a:ext cx="8026154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Проблематика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54495" y="2379217"/>
            <a:ext cx="8969404" cy="391505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 smtClean="0"/>
              <a:t> отсутствие базового педагогического образования (дистанционная переподготовка  по программам «Педагогика и психология»);</a:t>
            </a:r>
          </a:p>
          <a:p>
            <a:pPr algn="just">
              <a:buFontTx/>
              <a:buChar char="-"/>
            </a:pPr>
            <a:r>
              <a:rPr lang="ru-RU" dirty="0" smtClean="0"/>
              <a:t> отсутствие опыта педагогической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 сложившийся стиль вождения, не всегда отвечающий требованиям занимаемой должности; </a:t>
            </a:r>
          </a:p>
          <a:p>
            <a:pPr algn="just">
              <a:buFontTx/>
              <a:buChar char="-"/>
            </a:pPr>
            <a:r>
              <a:rPr lang="ru-RU" dirty="0" smtClean="0"/>
              <a:t> высокий уровень эмоциональной нагрузки;</a:t>
            </a:r>
          </a:p>
          <a:p>
            <a:pPr algn="just">
              <a:buFontTx/>
              <a:buChar char="-"/>
            </a:pPr>
            <a:r>
              <a:rPr lang="ru-RU" dirty="0" smtClean="0"/>
              <a:t> сложность в адаптации к новым условиям и требованиям.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1120052" y="1133352"/>
            <a:ext cx="8026154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Цель и задачи практики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45617" y="2032988"/>
            <a:ext cx="8969404" cy="4474344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b="1" dirty="0" smtClean="0"/>
              <a:t>оказание помощи молодым мастерам производственного обучения в их профессиональном становлении по формированию трудовых функций при обучении вождению транспортных средств</a:t>
            </a:r>
          </a:p>
          <a:p>
            <a:pPr algn="just"/>
            <a:r>
              <a:rPr lang="ru-RU" dirty="0" smtClean="0"/>
              <a:t>- содействие овладению эффективными формами, методами и приемами обучения и воспитания обучающихся;</a:t>
            </a:r>
          </a:p>
          <a:p>
            <a:pPr algn="just"/>
            <a:r>
              <a:rPr lang="ru-RU" dirty="0" smtClean="0"/>
              <a:t>- ускорение процесса профессионального становления мастера производственного обучения и развитие способности самостоятельно и качественно выполнять возложенные на него обязанности по занимаемой должности;</a:t>
            </a:r>
          </a:p>
          <a:p>
            <a:pPr algn="just"/>
            <a:r>
              <a:rPr lang="ru-RU" dirty="0" smtClean="0"/>
              <a:t>- привитие молодым специалистам интереса к педагогической деятельности;</a:t>
            </a:r>
          </a:p>
          <a:p>
            <a:pPr algn="just"/>
            <a:r>
              <a:rPr lang="ru-RU" dirty="0" smtClean="0"/>
              <a:t>- формирование у начинающих мастеров производственного обучения потребности в непрерывном самообразовании;</a:t>
            </a:r>
          </a:p>
          <a:p>
            <a:pPr algn="just"/>
            <a:r>
              <a:rPr lang="ru-RU" dirty="0" smtClean="0"/>
              <a:t>- ознакомление с нормативно-правовой документацией;</a:t>
            </a:r>
          </a:p>
          <a:p>
            <a:pPr algn="just"/>
            <a:r>
              <a:rPr lang="ru-RU" dirty="0" smtClean="0"/>
              <a:t>- формирование индивидуального стиля работы.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:a16="http://schemas.microsoft.com/office/drawing/2014/main" xmlns="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342900" y="1164147"/>
            <a:ext cx="9124950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Программно-проектный подход  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54495" y="2028824"/>
            <a:ext cx="8927605" cy="44481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Этот подход подразумевает особое внимание к процессам планирования и прогнозирования, концентрированности на результате.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Приоритетным становится выявление проблемы, потребностей целевых групп, согласованное взаимодействие всех участников по определению научно-исследовательских, производственных, социально-экономических, организационно-хозяйственных и других мероприятий.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Совокупность запланированных действий формализуется в виде специального документа — программы, содержащей детальное описание поставленной цели, используемых для её достижения методов, механизма и ресурсов.</a:t>
            </a:r>
          </a:p>
          <a:p>
            <a:r>
              <a:rPr lang="ru-RU" b="1" dirty="0" smtClean="0">
                <a:hlinkClick r:id="rId3" tooltip="ojkum.ru — Шлапеко Е.А. Республика Карелия в проектах приграничного сотрудничества"/>
              </a:rPr>
              <a:t/>
            </a:r>
            <a:br>
              <a:rPr lang="ru-RU" b="1" dirty="0" smtClean="0">
                <a:hlinkClick r:id="rId3" tooltip="ojkum.ru — Шлапеко Е.А. Республика Карелия в проектах приграничного сотрудничества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1693531" y="3558138"/>
            <a:ext cx="5891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B8005C"/>
                </a:solidFill>
                <a:latin typeface="Impact" panose="020B0806030902050204" pitchFamily="34" charset="0"/>
              </a:rPr>
              <a:t>Механизмы реализации</a:t>
            </a:r>
            <a:endParaRPr lang="ru-RU" sz="4000" dirty="0">
              <a:solidFill>
                <a:srgbClr val="B8005C"/>
              </a:solidFill>
              <a:latin typeface="Impact" panose="020B0806030902050204" pitchFamily="34" charset="0"/>
            </a:endParaRPr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9EE2DBEC-ED7A-40E4-BD0B-B547D8DADD91}"/>
              </a:ext>
            </a:extLst>
          </p:cNvPr>
          <p:cNvGrpSpPr/>
          <p:nvPr/>
        </p:nvGrpSpPr>
        <p:grpSpPr>
          <a:xfrm>
            <a:off x="1586592" y="1485901"/>
            <a:ext cx="7624082" cy="4895871"/>
            <a:chOff x="2423850" y="2900299"/>
            <a:chExt cx="5598734" cy="3753320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423850" y="2900299"/>
              <a:ext cx="5542776" cy="104262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43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433843" y="4123490"/>
              <a:ext cx="5553768" cy="111348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43" dirty="0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447832" y="5489003"/>
              <a:ext cx="5560763" cy="111348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43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49417" y="2981234"/>
              <a:ext cx="4673167" cy="920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Нормативно-правовой </a:t>
              </a:r>
            </a:p>
            <a:p>
              <a:pPr algn="just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dirty="0" smtClean="0"/>
                <a:t>оформление локальных актов по работе наставнической пары наставник - наставляемый. Согласование нормативных основ с муниципальным куратором).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434297" y="4275408"/>
              <a:ext cx="4539928" cy="13449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Организационно-управленческий </a:t>
              </a:r>
            </a:p>
            <a:p>
              <a:pPr lvl="0" algn="just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dirty="0" smtClean="0"/>
                <a:t>назначение  куратора наставнической пары, совместное планирование деятельности и разработка программы наставничества «Мастер своего дела»).</a:t>
              </a:r>
              <a:endParaRPr lang="ru-RU" b="1" dirty="0" smtClean="0"/>
            </a:p>
            <a:p>
              <a:endParaRPr lang="ru-RU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434297" y="5521056"/>
              <a:ext cx="4448395" cy="1132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Организационно-ресурсный </a:t>
              </a:r>
            </a:p>
            <a:p>
              <a:pPr algn="just"/>
              <a:r>
                <a:rPr lang="ru-RU" dirty="0" smtClean="0"/>
                <a:t>(обеспечение материально-технической базы по реализации программы наставничества  «Мастер своего дела». Определение способов материального и морального стимулирования участников практики). </a:t>
              </a:r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30102" y="2929043"/>
              <a:ext cx="649398" cy="1030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96" dirty="0">
                  <a:solidFill>
                    <a:srgbClr val="E3235E"/>
                  </a:solidFill>
                  <a:latin typeface="Impact" panose="020B0806030902050204" pitchFamily="34" charset="0"/>
                </a:rPr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02958" y="4175096"/>
              <a:ext cx="649398" cy="1030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96" dirty="0">
                  <a:solidFill>
                    <a:srgbClr val="E3235E"/>
                  </a:solidFill>
                  <a:latin typeface="Impact" panose="020B0806030902050204" pitchFamily="34" charset="0"/>
                </a:rPr>
                <a:t>2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09866" y="5559765"/>
              <a:ext cx="649398" cy="1030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96" dirty="0">
                  <a:solidFill>
                    <a:srgbClr val="E3235E"/>
                  </a:solidFill>
                  <a:latin typeface="Impact" panose="020B080603090205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99422" y="4947791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209550" y="1489076"/>
            <a:ext cx="9277350" cy="5672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D4495"/>
                </a:solidFill>
                <a:effectLst/>
                <a:uLnTx/>
                <a:uFillTx/>
                <a:latin typeface="Impact" panose="020B0806030902050204" pitchFamily="34" charset="0"/>
                <a:ea typeface="+mj-ea"/>
                <a:cs typeface="+mj-cs"/>
              </a:rPr>
              <a:t>Содержательная структура программы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3D4495"/>
              </a:solidFill>
              <a:effectLst/>
              <a:uLnTx/>
              <a:uFillTx/>
              <a:latin typeface="Impact" panose="020B0806030902050204" pitchFamily="34" charset="0"/>
              <a:ea typeface="+mj-ea"/>
              <a:cs typeface="+mj-cs"/>
            </a:endParaRPr>
          </a:p>
        </p:txBody>
      </p:sp>
      <p:sp>
        <p:nvSpPr>
          <p:cNvPr id="33" name="Прямоугольник: скругленные углы 3">
            <a:extLst>
              <a:ext uri="{FF2B5EF4-FFF2-40B4-BE49-F238E27FC236}">
                <a16:creationId xmlns="" xmlns:a16="http://schemas.microsoft.com/office/drawing/2014/main" id="{B8F39823-CCB0-4CE0-9B82-3F409EECC212}"/>
              </a:ext>
            </a:extLst>
          </p:cNvPr>
          <p:cNvSpPr/>
          <p:nvPr/>
        </p:nvSpPr>
        <p:spPr>
          <a:xfrm>
            <a:off x="317687" y="2739279"/>
            <a:ext cx="2478741" cy="1428190"/>
          </a:xfrm>
          <a:prstGeom prst="roundRect">
            <a:avLst/>
          </a:prstGeom>
          <a:noFill/>
          <a:ln w="381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Эффективность занятия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(способы и приемы)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: скругленные углы 4">
            <a:extLst>
              <a:ext uri="{FF2B5EF4-FFF2-40B4-BE49-F238E27FC236}">
                <a16:creationId xmlns="" xmlns:a16="http://schemas.microsoft.com/office/drawing/2014/main" id="{CB6A5184-77B2-4BAC-AEDB-F3D2471A1EF3}"/>
              </a:ext>
            </a:extLst>
          </p:cNvPr>
          <p:cNvSpPr/>
          <p:nvPr/>
        </p:nvSpPr>
        <p:spPr>
          <a:xfrm>
            <a:off x="289111" y="4705350"/>
            <a:ext cx="2478741" cy="1428190"/>
          </a:xfrm>
          <a:prstGeom prst="roundRect">
            <a:avLst/>
          </a:prstGeom>
          <a:noFill/>
          <a:ln w="38100">
            <a:solidFill>
              <a:srgbClr val="7030A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Нормативно-правовой аспект деятельности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: скругленные углы 5">
            <a:extLst>
              <a:ext uri="{FF2B5EF4-FFF2-40B4-BE49-F238E27FC236}">
                <a16:creationId xmlns="" xmlns:a16="http://schemas.microsoft.com/office/drawing/2014/main" id="{2BEF0EC1-CA39-41A6-8123-813E6F02FB21}"/>
              </a:ext>
            </a:extLst>
          </p:cNvPr>
          <p:cNvSpPr/>
          <p:nvPr/>
        </p:nvSpPr>
        <p:spPr>
          <a:xfrm>
            <a:off x="3519206" y="4699189"/>
            <a:ext cx="2633944" cy="1473011"/>
          </a:xfrm>
          <a:prstGeom prst="roundRect">
            <a:avLst/>
          </a:prstGeom>
          <a:noFill/>
          <a:ln w="38100">
            <a:solidFill>
              <a:srgbClr val="B8005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: скругленные углы 6">
            <a:extLst>
              <a:ext uri="{FF2B5EF4-FFF2-40B4-BE49-F238E27FC236}">
                <a16:creationId xmlns="" xmlns:a16="http://schemas.microsoft.com/office/drawing/2014/main" id="{AF71777E-B7FE-4E6E-BD4C-89F461B0B628}"/>
              </a:ext>
            </a:extLst>
          </p:cNvPr>
          <p:cNvSpPr/>
          <p:nvPr/>
        </p:nvSpPr>
        <p:spPr>
          <a:xfrm>
            <a:off x="3623981" y="2730315"/>
            <a:ext cx="2478741" cy="1428190"/>
          </a:xfrm>
          <a:prstGeom prst="roundRect">
            <a:avLst/>
          </a:prstGeom>
          <a:noFill/>
          <a:ln w="38100">
            <a:solidFill>
              <a:srgbClr val="B8005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Образовательная среда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: скругленные углы 7">
            <a:extLst>
              <a:ext uri="{FF2B5EF4-FFF2-40B4-BE49-F238E27FC236}">
                <a16:creationId xmlns="" xmlns:a16="http://schemas.microsoft.com/office/drawing/2014/main" id="{678E4B7F-9271-4B3C-8DE7-5681DABB8CD8}"/>
              </a:ext>
            </a:extLst>
          </p:cNvPr>
          <p:cNvSpPr/>
          <p:nvPr/>
        </p:nvSpPr>
        <p:spPr>
          <a:xfrm>
            <a:off x="6484842" y="2311215"/>
            <a:ext cx="2592483" cy="3975285"/>
          </a:xfrm>
          <a:prstGeom prst="roundRect">
            <a:avLst/>
          </a:prstGeom>
          <a:noFill/>
          <a:ln w="38100">
            <a:solidFill>
              <a:srgbClr val="B8005C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790950" y="4839385"/>
            <a:ext cx="19716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Корпоративная культура</a:t>
            </a:r>
            <a:endParaRPr lang="ru-RU" sz="2000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6486525" y="2596634"/>
            <a:ext cx="251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Методы реализации:</a:t>
            </a:r>
          </a:p>
          <a:p>
            <a:pPr algn="ctr"/>
            <a:endParaRPr lang="ru-RU" sz="2400" b="1" dirty="0" smtClean="0"/>
          </a:p>
          <a:p>
            <a:r>
              <a:rPr lang="ru-RU" sz="2400" b="1" dirty="0" smtClean="0"/>
              <a:t>- баддинг;</a:t>
            </a:r>
          </a:p>
          <a:p>
            <a:pPr>
              <a:buFontTx/>
              <a:buChar char="-"/>
            </a:pPr>
            <a:r>
              <a:rPr lang="ru-RU" sz="2400" b="1" dirty="0" smtClean="0"/>
              <a:t>сторителлинг;</a:t>
            </a:r>
          </a:p>
          <a:p>
            <a:pPr>
              <a:buFontTx/>
              <a:buChar char="-"/>
            </a:pPr>
            <a:r>
              <a:rPr lang="ru-RU" sz="2400" b="1" dirty="0" smtClean="0"/>
              <a:t> инструктаж.</a:t>
            </a:r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457200" y="1078422"/>
            <a:ext cx="9124950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Управленческая модель 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Андрей\Desktop\управленческий цикл.jpg"/>
          <p:cNvPicPr>
            <a:picLocks noChangeAspect="1" noChangeArrowheads="1"/>
          </p:cNvPicPr>
          <p:nvPr/>
        </p:nvPicPr>
        <p:blipFill>
          <a:blip r:embed="rId3" cstate="print"/>
          <a:srcRect l="4297" t="15625" r="5469"/>
          <a:stretch>
            <a:fillRect/>
          </a:stretch>
        </p:blipFill>
        <p:spPr bwMode="auto">
          <a:xfrm>
            <a:off x="1419225" y="1841417"/>
            <a:ext cx="7153275" cy="5016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5DE8DFF-3F79-4194-8C1C-AC4045CB4B77}"/>
              </a:ext>
            </a:extLst>
          </p:cNvPr>
          <p:cNvSpPr txBox="1"/>
          <p:nvPr/>
        </p:nvSpPr>
        <p:spPr>
          <a:xfrm rot="16200000">
            <a:off x="7098088" y="1138876"/>
            <a:ext cx="74377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0" dirty="0">
                <a:solidFill>
                  <a:srgbClr val="EAEBF6"/>
                </a:solidFill>
                <a:latin typeface="Impact" panose="020B0806030902050204" pitchFamily="34" charset="0"/>
              </a:rPr>
              <a:t>2024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BFD67BE-A8F4-4146-B306-7A6376FC4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03" y="-2720"/>
            <a:ext cx="2867990" cy="1298638"/>
          </a:xfrm>
          <a:prstGeom prst="rect">
            <a:avLst/>
          </a:prstGeom>
        </p:spPr>
      </p:pic>
      <p:sp>
        <p:nvSpPr>
          <p:cNvPr id="10" name="Freeform 2">
            <a:extLst>
              <a:ext uri="{FF2B5EF4-FFF2-40B4-BE49-F238E27FC236}">
                <a16:creationId xmlns="" xmlns:a16="http://schemas.microsoft.com/office/drawing/2014/main" id="{272A298C-7B2E-486B-BE7A-53E31A6ABD65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2517070">
            <a:off x="-2851798" y="4728716"/>
            <a:ext cx="10475952" cy="9800675"/>
          </a:xfrm>
          <a:custGeom>
            <a:avLst/>
            <a:gdLst>
              <a:gd name="connsiteX0" fmla="*/ 0 w 3251908"/>
              <a:gd name="connsiteY0" fmla="*/ 0 h 2907015"/>
              <a:gd name="connsiteX1" fmla="*/ 3251908 w 3251908"/>
              <a:gd name="connsiteY1" fmla="*/ 0 h 2907015"/>
              <a:gd name="connsiteX2" fmla="*/ 3251908 w 3251908"/>
              <a:gd name="connsiteY2" fmla="*/ 1983771 h 2907015"/>
              <a:gd name="connsiteX3" fmla="*/ 3251908 w 3251908"/>
              <a:gd name="connsiteY3" fmla="*/ 2372306 h 2907015"/>
              <a:gd name="connsiteX4" fmla="*/ 1853961 w 3251908"/>
              <a:gd name="connsiteY4" fmla="*/ 2653745 h 2907015"/>
              <a:gd name="connsiteX5" fmla="*/ 0 w 3251908"/>
              <a:gd name="connsiteY5" fmla="*/ 2742161 h 2907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1908" h="2907015">
                <a:moveTo>
                  <a:pt x="0" y="0"/>
                </a:moveTo>
                <a:lnTo>
                  <a:pt x="3251908" y="0"/>
                </a:lnTo>
                <a:lnTo>
                  <a:pt x="3251908" y="1983771"/>
                </a:lnTo>
                <a:lnTo>
                  <a:pt x="3251908" y="2372306"/>
                </a:lnTo>
                <a:cubicBezTo>
                  <a:pt x="2808353" y="2339928"/>
                  <a:pt x="2227744" y="2475666"/>
                  <a:pt x="1853961" y="2653745"/>
                </a:cubicBezTo>
                <a:cubicBezTo>
                  <a:pt x="1303255" y="2915259"/>
                  <a:pt x="751303" y="3021110"/>
                  <a:pt x="0" y="274216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4148" dirty="0">
              <a:latin typeface="Rozha One" panose="02000000000000000000" pitchFamily="2" charset="77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5F3CF2A2-9817-5F18-7FF0-FD05D35D6188}"/>
              </a:ext>
            </a:extLst>
          </p:cNvPr>
          <p:cNvSpPr txBox="1">
            <a:spLocks/>
          </p:cNvSpPr>
          <p:nvPr/>
        </p:nvSpPr>
        <p:spPr>
          <a:xfrm>
            <a:off x="342900" y="1164147"/>
            <a:ext cx="9124950" cy="7054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3D4495"/>
                </a:solidFill>
                <a:latin typeface="Impact" panose="020B0806030902050204" pitchFamily="34" charset="0"/>
              </a:rPr>
              <a:t>Результаты и эффекты в ходе реализации практики</a:t>
            </a:r>
            <a:endParaRPr lang="ru-RU" sz="3600" dirty="0">
              <a:solidFill>
                <a:srgbClr val="3D4495"/>
              </a:solidFill>
              <a:latin typeface="Impact" panose="020B080603090205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1C99A9F-C967-C436-11A5-9DD608B8D074}"/>
              </a:ext>
            </a:extLst>
          </p:cNvPr>
          <p:cNvSpPr txBox="1">
            <a:spLocks/>
          </p:cNvSpPr>
          <p:nvPr/>
        </p:nvSpPr>
        <p:spPr>
          <a:xfrm>
            <a:off x="3433156" y="349135"/>
            <a:ext cx="6106004" cy="7983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ru-RU" sz="2700" b="1" dirty="0" smtClean="0">
              <a:solidFill>
                <a:srgbClr val="3D4495"/>
              </a:solidFill>
              <a:latin typeface="Impact" panose="020B0806030902050204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7200" b="1" dirty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7200" b="1" dirty="0" smtClean="0">
                <a:solidFill>
                  <a:srgbClr val="3D449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оминация: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практики наставничества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закреплении молодых специалистов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и непрерывном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профессиональном развитии педагогов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/>
            <a:endParaRPr lang="ru-RU" sz="4300" dirty="0">
              <a:solidFill>
                <a:srgbClr val="3D449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54495" y="2028825"/>
            <a:ext cx="8969404" cy="4265444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повышение квалификации и профессионального уровня мастера производственного обучения; </a:t>
            </a:r>
          </a:p>
          <a:p>
            <a:pPr algn="just">
              <a:buFontTx/>
              <a:buChar char="-"/>
            </a:pPr>
            <a:r>
              <a:rPr lang="ru-RU" dirty="0" smtClean="0"/>
              <a:t>развитие личностно - ориентированных отношений между коллегами, способствующих эффективному оказанию помощи и поддержки;</a:t>
            </a:r>
          </a:p>
          <a:p>
            <a:pPr algn="just"/>
            <a:r>
              <a:rPr lang="ru-RU" dirty="0" smtClean="0"/>
              <a:t>- выход на обобщение и распространение своего педагогического опыта как внутри </a:t>
            </a:r>
            <a:r>
              <a:rPr lang="ru-RU" dirty="0" err="1" smtClean="0"/>
              <a:t>ЦДОиПО</a:t>
            </a:r>
            <a:r>
              <a:rPr lang="ru-RU" dirty="0" smtClean="0"/>
              <a:t>, так и на уровне района; </a:t>
            </a:r>
          </a:p>
          <a:p>
            <a:pPr algn="just"/>
            <a:r>
              <a:rPr lang="ru-RU" dirty="0" smtClean="0"/>
              <a:t>- формирование в учреждении такой категории педагогов, которая способна брать на себя ответственность за обучение молодых специалистов;</a:t>
            </a:r>
          </a:p>
          <a:p>
            <a:pPr algn="just"/>
            <a:r>
              <a:rPr lang="ru-RU" dirty="0" smtClean="0"/>
              <a:t>-высокие результаты сдачи контрольного вождения в </a:t>
            </a:r>
            <a:r>
              <a:rPr lang="ru-RU" dirty="0" err="1" smtClean="0"/>
              <a:t>ЦДОиПО</a:t>
            </a:r>
            <a:r>
              <a:rPr lang="ru-RU" dirty="0" smtClean="0"/>
              <a:t>, и в итоге - экзаменов в ГИБДД.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725</Words>
  <Application>Microsoft Office PowerPoint</Application>
  <PresentationFormat>Произвольный</PresentationFormat>
  <Paragraphs>119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Название практики:                     «Мастер своего дела»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Название практики:                     «Мастер своего дела»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рекомендации по оформлению заявки</dc:title>
  <dc:creator>Ксения Анатольевна Руцкая</dc:creator>
  <cp:lastModifiedBy>User</cp:lastModifiedBy>
  <cp:revision>114</cp:revision>
  <cp:lastPrinted>2024-09-26T07:37:39Z</cp:lastPrinted>
  <dcterms:created xsi:type="dcterms:W3CDTF">2024-07-02T08:03:35Z</dcterms:created>
  <dcterms:modified xsi:type="dcterms:W3CDTF">2025-01-23T01:52:06Z</dcterms:modified>
</cp:coreProperties>
</file>